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2">
  <p:sldMasterIdLst>
    <p:sldMasterId id="2147483984" r:id="rId1"/>
  </p:sldMasterIdLst>
  <p:notesMasterIdLst>
    <p:notesMasterId r:id="rId22"/>
  </p:notesMasterIdLst>
  <p:sldIdLst>
    <p:sldId id="256" r:id="rId2"/>
    <p:sldId id="284" r:id="rId3"/>
    <p:sldId id="285" r:id="rId4"/>
    <p:sldId id="287" r:id="rId5"/>
    <p:sldId id="261" r:id="rId6"/>
    <p:sldId id="257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1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oleva" initials="K" lastIdx="2" clrIdx="0">
    <p:extLst>
      <p:ext uri="{19B8F6BF-5375-455C-9EA6-DF929625EA0E}">
        <p15:presenceInfo xmlns:p15="http://schemas.microsoft.com/office/powerpoint/2012/main" userId="Korole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04615-3400-4F88-AFA8-7ACFEA911F6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38BB7-2926-40A0-AE7E-7003A586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6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C544-3889-4208-9DE3-30FE56E16684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0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0C2-85A6-465C-A72C-BC1FDD6CE5E1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8AD5-90C7-456D-BAB3-BB7863C6A7F5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854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E66C-D9C3-46AF-A74D-102D98EE3437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9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5216-1859-4CCA-9925-FC9409A780E8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717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6159-A9F3-473C-B047-31CFD6763AA8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8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256B-E3D6-4DA2-9405-2A492DB653DD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14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306-89F3-4E00-B243-80EA0D2B08B4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6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83C3-263D-4546-AC2F-072F89DD5E6B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A746-2C03-453C-A003-F162B88F4DC8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57B5-B5FF-46D4-9D8E-F2C2647835A7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4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E70E-CAE2-41B0-A53B-2C612AFE3D89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7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E5CE-88F9-4BF9-A791-C37403A701D7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7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CA31-B1E8-4619-8921-ACA730583B41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5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1796-BC1D-4348-B5DF-C25C187BA607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6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EFE-3E16-4A8F-A528-96DC2989F74F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4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EC3A-EB46-4268-9002-58ABA6EB0BA0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4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24728-1A7D-4AE4-8370-1AEA55A66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1" y="712290"/>
            <a:ext cx="9753600" cy="2373810"/>
          </a:xfrm>
        </p:spPr>
        <p:txBody>
          <a:bodyPr/>
          <a:lstStyle/>
          <a:p>
            <a:r>
              <a:rPr lang="ru-RU" sz="6000" dirty="0">
                <a:solidFill>
                  <a:schemeClr val="tx1"/>
                </a:solidFill>
              </a:rPr>
              <a:t>О действующих формах коллективно-договорной кампании 2023 года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C34A96-2818-4EFA-B6F9-779D4024E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178300"/>
            <a:ext cx="7537029" cy="181610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И.А. Королева,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отделом социально-трудовых отношений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социального партнерства аппарата Профсоюза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8(495) 938-75-62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e-mail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soctrud@profagro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3D1552E2-7B7D-E632-FE96-065705636FED}"/>
              </a:ext>
            </a:extLst>
          </p:cNvPr>
          <p:cNvSpPr txBox="1">
            <a:spLocks/>
          </p:cNvSpPr>
          <p:nvPr/>
        </p:nvSpPr>
        <p:spPr>
          <a:xfrm>
            <a:off x="1307355" y="3289300"/>
            <a:ext cx="8825658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января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54877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1957F2-DABA-D6D0-9ECE-3D1697DC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DE16580-8E67-2170-947D-88D100A5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61" y="1821548"/>
            <a:ext cx="16621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AE92C0B1-5B6B-283B-BB90-619B04C7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847" y="239282"/>
            <a:ext cx="8556328" cy="555477"/>
          </a:xfrm>
        </p:spPr>
        <p:txBody>
          <a:bodyPr anchor="ctr">
            <a:noAutofit/>
          </a:bodyPr>
          <a:lstStyle/>
          <a:p>
            <a:pPr algn="ctr"/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E7B08D0-1AAC-CCC6-DC49-E4D65E53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83343"/>
              </p:ext>
            </p:extLst>
          </p:nvPr>
        </p:nvGraphicFramePr>
        <p:xfrm>
          <a:off x="554442" y="905854"/>
          <a:ext cx="10315808" cy="5342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2493">
                  <a:extLst>
                    <a:ext uri="{9D8B030D-6E8A-4147-A177-3AD203B41FA5}">
                      <a16:colId xmlns:a16="http://schemas.microsoft.com/office/drawing/2014/main" val="793805749"/>
                    </a:ext>
                  </a:extLst>
                </a:gridCol>
                <a:gridCol w="780623">
                  <a:extLst>
                    <a:ext uri="{9D8B030D-6E8A-4147-A177-3AD203B41FA5}">
                      <a16:colId xmlns:a16="http://schemas.microsoft.com/office/drawing/2014/main" val="4133860856"/>
                    </a:ext>
                  </a:extLst>
                </a:gridCol>
                <a:gridCol w="982357">
                  <a:extLst>
                    <a:ext uri="{9D8B030D-6E8A-4147-A177-3AD203B41FA5}">
                      <a16:colId xmlns:a16="http://schemas.microsoft.com/office/drawing/2014/main" val="2707529701"/>
                    </a:ext>
                  </a:extLst>
                </a:gridCol>
                <a:gridCol w="3641177">
                  <a:extLst>
                    <a:ext uri="{9D8B030D-6E8A-4147-A177-3AD203B41FA5}">
                      <a16:colId xmlns:a16="http://schemas.microsoft.com/office/drawing/2014/main" val="2146360358"/>
                    </a:ext>
                  </a:extLst>
                </a:gridCol>
                <a:gridCol w="786213">
                  <a:extLst>
                    <a:ext uri="{9D8B030D-6E8A-4147-A177-3AD203B41FA5}">
                      <a16:colId xmlns:a16="http://schemas.microsoft.com/office/drawing/2014/main" val="2758288687"/>
                    </a:ext>
                  </a:extLst>
                </a:gridCol>
                <a:gridCol w="922945">
                  <a:extLst>
                    <a:ext uri="{9D8B030D-6E8A-4147-A177-3AD203B41FA5}">
                      <a16:colId xmlns:a16="http://schemas.microsoft.com/office/drawing/2014/main" val="3013742279"/>
                    </a:ext>
                  </a:extLst>
                </a:gridCol>
              </a:tblGrid>
              <a:tr h="63592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КДК-1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27011"/>
                  </a:ext>
                </a:extLst>
              </a:tr>
              <a:tr h="7267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82474"/>
                  </a:ext>
                </a:extLst>
              </a:tr>
              <a:tr h="787334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ru-RU" sz="13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Представители работников при проведении коллективных переговоров по заключению организацией коллективного договора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ru-RU" sz="13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Представители работников при проведении коллективных переговоров по заключению организацией коллективного договора: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472582"/>
                  </a:ext>
                </a:extLst>
              </a:tr>
              <a:tr h="395177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первичная профсоюзная организация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первичная профсоюзная организация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(да/нет)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565406"/>
                  </a:ext>
                </a:extLst>
              </a:tr>
              <a:tr h="51382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единый представительный орган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единый представительный орган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(да/нет)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956811"/>
                  </a:ext>
                </a:extLst>
              </a:tr>
              <a:tr h="48999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иные представители работников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иные представители работников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(да/нет)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811900"/>
                  </a:ext>
                </a:extLst>
              </a:tr>
              <a:tr h="489999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 Наличие неурегулированных разногласий, возникших в ходе коллективных переговоров и оформленных в виде протокола разногласий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 Наличие неурегулированных разногласий, возникших в ходе коллективных переговоров и оформленных в виде протокола разногласий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(да/нет)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653722"/>
                  </a:ext>
                </a:extLst>
              </a:tr>
              <a:tr h="489999">
                <a:tc gridSpan="3"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11.1. Вопросы, внесённые в протокол разногласий (</a:t>
                      </a:r>
                      <a:r>
                        <a:rPr lang="ru-RU" sz="13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заполняется в случае наличия протокола разногласий):</a:t>
                      </a:r>
                      <a:endParaRPr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__________________________________________________________________________________________________________________________________________________________________________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902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228600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10.1. Вопросы, внесённые в протокол разногласий (</a:t>
                      </a:r>
                      <a:r>
                        <a:rPr lang="ru-RU" sz="13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заполняется в случае наличия протокола разногласий, </a:t>
                      </a:r>
                      <a:r>
                        <a:rPr lang="ru-RU" sz="13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текстовой форме</a:t>
                      </a:r>
                      <a:r>
                        <a:rPr lang="ru-RU" sz="13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):</a:t>
                      </a:r>
                      <a:endParaRPr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_______________________________________________________________________________________________________________________________________________________________________________________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68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43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1957F2-DABA-D6D0-9ECE-3D1697DC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DE16580-8E67-2170-947D-88D100A5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61" y="1821548"/>
            <a:ext cx="16621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AE92C0B1-5B6B-283B-BB90-619B04C7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847" y="239282"/>
            <a:ext cx="8556328" cy="555477"/>
          </a:xfrm>
        </p:spPr>
        <p:txBody>
          <a:bodyPr anchor="ctr">
            <a:noAutofit/>
          </a:bodyPr>
          <a:lstStyle/>
          <a:p>
            <a:pPr algn="ctr"/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E7B08D0-1AAC-CCC6-DC49-E4D65E53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69628"/>
              </p:ext>
            </p:extLst>
          </p:nvPr>
        </p:nvGraphicFramePr>
        <p:xfrm>
          <a:off x="554442" y="905855"/>
          <a:ext cx="10315808" cy="5494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2493">
                  <a:extLst>
                    <a:ext uri="{9D8B030D-6E8A-4147-A177-3AD203B41FA5}">
                      <a16:colId xmlns:a16="http://schemas.microsoft.com/office/drawing/2014/main" val="793805749"/>
                    </a:ext>
                  </a:extLst>
                </a:gridCol>
                <a:gridCol w="780623">
                  <a:extLst>
                    <a:ext uri="{9D8B030D-6E8A-4147-A177-3AD203B41FA5}">
                      <a16:colId xmlns:a16="http://schemas.microsoft.com/office/drawing/2014/main" val="4133860856"/>
                    </a:ext>
                  </a:extLst>
                </a:gridCol>
                <a:gridCol w="982357">
                  <a:extLst>
                    <a:ext uri="{9D8B030D-6E8A-4147-A177-3AD203B41FA5}">
                      <a16:colId xmlns:a16="http://schemas.microsoft.com/office/drawing/2014/main" val="2707529701"/>
                    </a:ext>
                  </a:extLst>
                </a:gridCol>
                <a:gridCol w="3641177">
                  <a:extLst>
                    <a:ext uri="{9D8B030D-6E8A-4147-A177-3AD203B41FA5}">
                      <a16:colId xmlns:a16="http://schemas.microsoft.com/office/drawing/2014/main" val="2146360358"/>
                    </a:ext>
                  </a:extLst>
                </a:gridCol>
                <a:gridCol w="786213">
                  <a:extLst>
                    <a:ext uri="{9D8B030D-6E8A-4147-A177-3AD203B41FA5}">
                      <a16:colId xmlns:a16="http://schemas.microsoft.com/office/drawing/2014/main" val="2758288687"/>
                    </a:ext>
                  </a:extLst>
                </a:gridCol>
                <a:gridCol w="922945">
                  <a:extLst>
                    <a:ext uri="{9D8B030D-6E8A-4147-A177-3AD203B41FA5}">
                      <a16:colId xmlns:a16="http://schemas.microsoft.com/office/drawing/2014/main" val="3013742279"/>
                    </a:ext>
                  </a:extLst>
                </a:gridCol>
              </a:tblGrid>
              <a:tr h="61855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КДК-1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27011"/>
                  </a:ext>
                </a:extLst>
              </a:tr>
              <a:tr h="5615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82474"/>
                  </a:ext>
                </a:extLst>
              </a:tr>
              <a:tr h="356921">
                <a:tc gridSpan="3"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  Наличие в коллективном договоре положений, устанавливающих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 Наличие в коллективном договоре положений,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предусматривающих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472582"/>
                  </a:ext>
                </a:extLst>
              </a:tr>
              <a:tr h="706920">
                <a:tc rowSpan="3"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минимальную заработную плату в организации на уровне не ниже регионального прожиточного минимума трудоспособного населения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1201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установление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минимальной заработной платы в организации не ниже регионального прожиточного минимума трудоспособного населения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(да/нет)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565406"/>
                  </a:ext>
                </a:extLst>
              </a:tr>
              <a:tr h="353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установление минимальной заработной платы в организации выше МРОТ(да/нет)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956811"/>
                  </a:ext>
                </a:extLst>
              </a:tr>
              <a:tr h="530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установление минимальной тарифной ставки, окладов (должностных окладов) не ниже МРОТ (да/нет)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1103</a:t>
                      </a:r>
                    </a:p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4720215"/>
                  </a:ext>
                </a:extLst>
              </a:tr>
              <a:tr h="423902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порядок индексации заработной платы в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порядок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проведения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индексации заработной платы в организации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(да/нет)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811900"/>
                  </a:ext>
                </a:extLst>
              </a:tr>
              <a:tr h="811154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 Причина отсутствия коллективного договора (заполняется в случае отсутствия в организации коллективного договора)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_____________________________________________________________________________________________________________________________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Причина отсутствия коллективного договора (заполняется в случае отсутствия в организации коллективного договора)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________________________________________________________________________________________________________________________________________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653722"/>
                  </a:ext>
                </a:extLst>
              </a:tr>
              <a:tr h="1055401">
                <a:tc gridSpan="3">
                  <a:txBody>
                    <a:bodyPr/>
                    <a:lstStyle/>
                    <a:p>
                      <a:r>
                        <a:rPr lang="ru-RU" sz="10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заключении первичной профсоюзной организацией нескольких коллективных договоров информация по пунктам 8-12 представляется по каждому коллективному договору.</a:t>
                      </a:r>
                    </a:p>
                    <a:p>
                      <a:r>
                        <a:rPr lang="ru-RU" sz="10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Поля пунктов 9-12 заполняются при наличии в организации коллективного договора.</a:t>
                      </a:r>
                    </a:p>
                    <a:p>
                      <a:r>
                        <a:rPr lang="ru-RU" sz="10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Поля пунктов 10, 11, 11.1 заполняются, если договор заключён в отчётном году.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100" b="1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заключении первичной профсоюзной организацией нескольких коллективных договоров информация по пунктам 7-11 представляется по каждому коллективному договору.</a:t>
                      </a:r>
                    </a:p>
                    <a:p>
                      <a:r>
                        <a:rPr lang="ru-RU" sz="1100" b="1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Поля пунктов 8-11 заполняются при наличии в организации коллективного договора.</a:t>
                      </a:r>
                    </a:p>
                    <a:p>
                      <a:r>
                        <a:rPr lang="ru-RU" sz="11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Поля пунктов 9, 10, 10.1 заполняются, если договор заключён в отчётном году.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049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56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7D91E3-3CED-E073-09F6-6450C0C2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22293D00-9ED0-6CBC-D761-8035AD9D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700593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(для территориальной организации Профсоюза)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D65F926-16D5-C6F1-B47A-8475FAA39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930297"/>
              </p:ext>
            </p:extLst>
          </p:nvPr>
        </p:nvGraphicFramePr>
        <p:xfrm>
          <a:off x="461394" y="813732"/>
          <a:ext cx="11283195" cy="577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756">
                  <a:extLst>
                    <a:ext uri="{9D8B030D-6E8A-4147-A177-3AD203B41FA5}">
                      <a16:colId xmlns:a16="http://schemas.microsoft.com/office/drawing/2014/main" val="4187120362"/>
                    </a:ext>
                  </a:extLst>
                </a:gridCol>
                <a:gridCol w="449945">
                  <a:extLst>
                    <a:ext uri="{9D8B030D-6E8A-4147-A177-3AD203B41FA5}">
                      <a16:colId xmlns:a16="http://schemas.microsoft.com/office/drawing/2014/main" val="230280882"/>
                    </a:ext>
                  </a:extLst>
                </a:gridCol>
                <a:gridCol w="570310">
                  <a:extLst>
                    <a:ext uri="{9D8B030D-6E8A-4147-A177-3AD203B41FA5}">
                      <a16:colId xmlns:a16="http://schemas.microsoft.com/office/drawing/2014/main" val="725386593"/>
                    </a:ext>
                  </a:extLst>
                </a:gridCol>
                <a:gridCol w="950341">
                  <a:extLst>
                    <a:ext uri="{9D8B030D-6E8A-4147-A177-3AD203B41FA5}">
                      <a16:colId xmlns:a16="http://schemas.microsoft.com/office/drawing/2014/main" val="3436587640"/>
                    </a:ext>
                  </a:extLst>
                </a:gridCol>
                <a:gridCol w="794351">
                  <a:extLst>
                    <a:ext uri="{9D8B030D-6E8A-4147-A177-3AD203B41FA5}">
                      <a16:colId xmlns:a16="http://schemas.microsoft.com/office/drawing/2014/main" val="4121222636"/>
                    </a:ext>
                  </a:extLst>
                </a:gridCol>
                <a:gridCol w="2212223">
                  <a:extLst>
                    <a:ext uri="{9D8B030D-6E8A-4147-A177-3AD203B41FA5}">
                      <a16:colId xmlns:a16="http://schemas.microsoft.com/office/drawing/2014/main" val="359403662"/>
                    </a:ext>
                  </a:extLst>
                </a:gridCol>
                <a:gridCol w="614981">
                  <a:extLst>
                    <a:ext uri="{9D8B030D-6E8A-4147-A177-3AD203B41FA5}">
                      <a16:colId xmlns:a16="http://schemas.microsoft.com/office/drawing/2014/main" val="3395128443"/>
                    </a:ext>
                  </a:extLst>
                </a:gridCol>
                <a:gridCol w="683313">
                  <a:extLst>
                    <a:ext uri="{9D8B030D-6E8A-4147-A177-3AD203B41FA5}">
                      <a16:colId xmlns:a16="http://schemas.microsoft.com/office/drawing/2014/main" val="1916395147"/>
                    </a:ext>
                  </a:extLst>
                </a:gridCol>
                <a:gridCol w="726019">
                  <a:extLst>
                    <a:ext uri="{9D8B030D-6E8A-4147-A177-3AD203B41FA5}">
                      <a16:colId xmlns:a16="http://schemas.microsoft.com/office/drawing/2014/main" val="1123412238"/>
                    </a:ext>
                  </a:extLst>
                </a:gridCol>
                <a:gridCol w="737482">
                  <a:extLst>
                    <a:ext uri="{9D8B030D-6E8A-4147-A177-3AD203B41FA5}">
                      <a16:colId xmlns:a16="http://schemas.microsoft.com/office/drawing/2014/main" val="1425802053"/>
                    </a:ext>
                  </a:extLst>
                </a:gridCol>
                <a:gridCol w="697474">
                  <a:extLst>
                    <a:ext uri="{9D8B030D-6E8A-4147-A177-3AD203B41FA5}">
                      <a16:colId xmlns:a16="http://schemas.microsoft.com/office/drawing/2014/main" val="4280452512"/>
                    </a:ext>
                  </a:extLst>
                </a:gridCol>
              </a:tblGrid>
              <a:tr h="63384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КДК-2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700454"/>
                  </a:ext>
                </a:extLst>
              </a:tr>
              <a:tr h="362197">
                <a:tc gridSpan="5"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556978"/>
                  </a:ext>
                </a:extLst>
              </a:tr>
              <a:tr h="524180">
                <a:tc rowSpan="3"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indent="806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38495"/>
                  </a:ext>
                </a:extLst>
              </a:tr>
              <a:tr h="194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2223121"/>
                  </a:ext>
                </a:extLst>
              </a:tr>
              <a:tr h="5241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государственная/муниципальная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651256"/>
                  </a:ext>
                </a:extLst>
              </a:tr>
              <a:tr h="270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305353"/>
                  </a:ext>
                </a:extLst>
              </a:tr>
              <a:tr h="7657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первичных профсоюзных организаций, входящих в общероссийский (межрегиональный) профсоюз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первичных профсоюзных организаций, всего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(ед.)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958565"/>
                  </a:ext>
                </a:extLst>
              </a:tr>
              <a:tr h="5241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в том числе созданных в субъектах малого предпринимательства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107950" algn="l"/>
                        </a:tabLst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в том числе созданных в субъектах малого предпринимательства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(ед.)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825529"/>
                  </a:ext>
                </a:extLst>
              </a:tr>
              <a:tr h="1057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первичных профсоюзных организаций, где не заключён колдоговор (не распространяется действие иных колдоговоров)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первичных профсоюзных организаций, где не заключён коллективный договор (не распространяется действие иных коллективных договоров), всего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(ед.)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978533"/>
                  </a:ext>
                </a:extLst>
              </a:tr>
              <a:tr h="737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● в том числе созданных в субъектах малого предпринимательства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● в том числе созданных в субъектах малого предпринимательства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(ед.)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218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575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7D91E3-3CED-E073-09F6-6450C0C2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22293D00-9ED0-6CBC-D761-8035AD9D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700593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(для территориальной организации Профсоюза)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D65F926-16D5-C6F1-B47A-8475FAA39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05098"/>
              </p:ext>
            </p:extLst>
          </p:nvPr>
        </p:nvGraphicFramePr>
        <p:xfrm>
          <a:off x="454402" y="889237"/>
          <a:ext cx="11283195" cy="549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756">
                  <a:extLst>
                    <a:ext uri="{9D8B030D-6E8A-4147-A177-3AD203B41FA5}">
                      <a16:colId xmlns:a16="http://schemas.microsoft.com/office/drawing/2014/main" val="4187120362"/>
                    </a:ext>
                  </a:extLst>
                </a:gridCol>
                <a:gridCol w="449945">
                  <a:extLst>
                    <a:ext uri="{9D8B030D-6E8A-4147-A177-3AD203B41FA5}">
                      <a16:colId xmlns:a16="http://schemas.microsoft.com/office/drawing/2014/main" val="230280882"/>
                    </a:ext>
                  </a:extLst>
                </a:gridCol>
                <a:gridCol w="570310">
                  <a:extLst>
                    <a:ext uri="{9D8B030D-6E8A-4147-A177-3AD203B41FA5}">
                      <a16:colId xmlns:a16="http://schemas.microsoft.com/office/drawing/2014/main" val="725386593"/>
                    </a:ext>
                  </a:extLst>
                </a:gridCol>
                <a:gridCol w="950341">
                  <a:extLst>
                    <a:ext uri="{9D8B030D-6E8A-4147-A177-3AD203B41FA5}">
                      <a16:colId xmlns:a16="http://schemas.microsoft.com/office/drawing/2014/main" val="3436587640"/>
                    </a:ext>
                  </a:extLst>
                </a:gridCol>
                <a:gridCol w="794351">
                  <a:extLst>
                    <a:ext uri="{9D8B030D-6E8A-4147-A177-3AD203B41FA5}">
                      <a16:colId xmlns:a16="http://schemas.microsoft.com/office/drawing/2014/main" val="4121222636"/>
                    </a:ext>
                  </a:extLst>
                </a:gridCol>
                <a:gridCol w="2212223">
                  <a:extLst>
                    <a:ext uri="{9D8B030D-6E8A-4147-A177-3AD203B41FA5}">
                      <a16:colId xmlns:a16="http://schemas.microsoft.com/office/drawing/2014/main" val="359403662"/>
                    </a:ext>
                  </a:extLst>
                </a:gridCol>
                <a:gridCol w="614981">
                  <a:extLst>
                    <a:ext uri="{9D8B030D-6E8A-4147-A177-3AD203B41FA5}">
                      <a16:colId xmlns:a16="http://schemas.microsoft.com/office/drawing/2014/main" val="3395128443"/>
                    </a:ext>
                  </a:extLst>
                </a:gridCol>
                <a:gridCol w="683313">
                  <a:extLst>
                    <a:ext uri="{9D8B030D-6E8A-4147-A177-3AD203B41FA5}">
                      <a16:colId xmlns:a16="http://schemas.microsoft.com/office/drawing/2014/main" val="1916395147"/>
                    </a:ext>
                  </a:extLst>
                </a:gridCol>
                <a:gridCol w="726019">
                  <a:extLst>
                    <a:ext uri="{9D8B030D-6E8A-4147-A177-3AD203B41FA5}">
                      <a16:colId xmlns:a16="http://schemas.microsoft.com/office/drawing/2014/main" val="1123412238"/>
                    </a:ext>
                  </a:extLst>
                </a:gridCol>
                <a:gridCol w="737482">
                  <a:extLst>
                    <a:ext uri="{9D8B030D-6E8A-4147-A177-3AD203B41FA5}">
                      <a16:colId xmlns:a16="http://schemas.microsoft.com/office/drawing/2014/main" val="1425802053"/>
                    </a:ext>
                  </a:extLst>
                </a:gridCol>
                <a:gridCol w="697474">
                  <a:extLst>
                    <a:ext uri="{9D8B030D-6E8A-4147-A177-3AD203B41FA5}">
                      <a16:colId xmlns:a16="http://schemas.microsoft.com/office/drawing/2014/main" val="4280452512"/>
                    </a:ext>
                  </a:extLst>
                </a:gridCol>
              </a:tblGrid>
              <a:tr h="63379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КДК-2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700454"/>
                  </a:ext>
                </a:extLst>
              </a:tr>
              <a:tr h="524142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indent="806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38495"/>
                  </a:ext>
                </a:extLst>
              </a:tr>
              <a:tr h="177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endParaRPr lang="ru-RU" b="1" dirty="0"/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2223121"/>
                  </a:ext>
                </a:extLst>
              </a:tr>
              <a:tr h="52414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государственная/муниципальная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651256"/>
                  </a:ext>
                </a:extLst>
              </a:tr>
              <a:tr h="208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305353"/>
                  </a:ext>
                </a:extLst>
              </a:tr>
              <a:tr h="11532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079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первичных профсоюзных организаций, в которых численность членов профсоюзов составляет более 50 процентов от списочного числа работников (ед.)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958565"/>
                  </a:ext>
                </a:extLst>
              </a:tr>
              <a:tr h="7656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колдоговоров в общероссийском (межрегиональном) профсоюзе, всего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строк 03.1, 03.2, 03.3) в том числе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действующих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коллективных договоров,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(ед.)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(сумма строк 04.1, 04.2, 04.3) в том числе: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825529"/>
                  </a:ext>
                </a:extLst>
              </a:tr>
              <a:tr h="378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колдоговоров, заключённых в отчётном году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107950" algn="l"/>
                        </a:tabLst>
                        <a:defRPr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заключённых в отчётном году (ед.)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978533"/>
                  </a:ext>
                </a:extLst>
              </a:tr>
              <a:tr h="37807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20066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колдоговоров, заключённых в предыдущие годы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заключённых в предыдущие годы (ед.)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218988"/>
                  </a:ext>
                </a:extLst>
              </a:tr>
              <a:tr h="7045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колдоговоров, действовавших в предыдущие годы и продлённых на новый срок в отчётном году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пролонгированных в отчётном году на новый срок (ед.)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588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296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7D91E3-3CED-E073-09F6-6450C0C2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22293D00-9ED0-6CBC-D761-8035AD9D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700593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(для территориальной организации Профсоюза)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D65F926-16D5-C6F1-B47A-8475FAA39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29739"/>
              </p:ext>
            </p:extLst>
          </p:nvPr>
        </p:nvGraphicFramePr>
        <p:xfrm>
          <a:off x="454402" y="889237"/>
          <a:ext cx="11283195" cy="5026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756">
                  <a:extLst>
                    <a:ext uri="{9D8B030D-6E8A-4147-A177-3AD203B41FA5}">
                      <a16:colId xmlns:a16="http://schemas.microsoft.com/office/drawing/2014/main" val="4187120362"/>
                    </a:ext>
                  </a:extLst>
                </a:gridCol>
                <a:gridCol w="449945">
                  <a:extLst>
                    <a:ext uri="{9D8B030D-6E8A-4147-A177-3AD203B41FA5}">
                      <a16:colId xmlns:a16="http://schemas.microsoft.com/office/drawing/2014/main" val="230280882"/>
                    </a:ext>
                  </a:extLst>
                </a:gridCol>
                <a:gridCol w="570310">
                  <a:extLst>
                    <a:ext uri="{9D8B030D-6E8A-4147-A177-3AD203B41FA5}">
                      <a16:colId xmlns:a16="http://schemas.microsoft.com/office/drawing/2014/main" val="725386593"/>
                    </a:ext>
                  </a:extLst>
                </a:gridCol>
                <a:gridCol w="950341">
                  <a:extLst>
                    <a:ext uri="{9D8B030D-6E8A-4147-A177-3AD203B41FA5}">
                      <a16:colId xmlns:a16="http://schemas.microsoft.com/office/drawing/2014/main" val="3436587640"/>
                    </a:ext>
                  </a:extLst>
                </a:gridCol>
                <a:gridCol w="794351">
                  <a:extLst>
                    <a:ext uri="{9D8B030D-6E8A-4147-A177-3AD203B41FA5}">
                      <a16:colId xmlns:a16="http://schemas.microsoft.com/office/drawing/2014/main" val="4121222636"/>
                    </a:ext>
                  </a:extLst>
                </a:gridCol>
                <a:gridCol w="2212223">
                  <a:extLst>
                    <a:ext uri="{9D8B030D-6E8A-4147-A177-3AD203B41FA5}">
                      <a16:colId xmlns:a16="http://schemas.microsoft.com/office/drawing/2014/main" val="359403662"/>
                    </a:ext>
                  </a:extLst>
                </a:gridCol>
                <a:gridCol w="614981">
                  <a:extLst>
                    <a:ext uri="{9D8B030D-6E8A-4147-A177-3AD203B41FA5}">
                      <a16:colId xmlns:a16="http://schemas.microsoft.com/office/drawing/2014/main" val="3395128443"/>
                    </a:ext>
                  </a:extLst>
                </a:gridCol>
                <a:gridCol w="683313">
                  <a:extLst>
                    <a:ext uri="{9D8B030D-6E8A-4147-A177-3AD203B41FA5}">
                      <a16:colId xmlns:a16="http://schemas.microsoft.com/office/drawing/2014/main" val="1916395147"/>
                    </a:ext>
                  </a:extLst>
                </a:gridCol>
                <a:gridCol w="726019">
                  <a:extLst>
                    <a:ext uri="{9D8B030D-6E8A-4147-A177-3AD203B41FA5}">
                      <a16:colId xmlns:a16="http://schemas.microsoft.com/office/drawing/2014/main" val="1123412238"/>
                    </a:ext>
                  </a:extLst>
                </a:gridCol>
                <a:gridCol w="737482">
                  <a:extLst>
                    <a:ext uri="{9D8B030D-6E8A-4147-A177-3AD203B41FA5}">
                      <a16:colId xmlns:a16="http://schemas.microsoft.com/office/drawing/2014/main" val="1425802053"/>
                    </a:ext>
                  </a:extLst>
                </a:gridCol>
                <a:gridCol w="697474">
                  <a:extLst>
                    <a:ext uri="{9D8B030D-6E8A-4147-A177-3AD203B41FA5}">
                      <a16:colId xmlns:a16="http://schemas.microsoft.com/office/drawing/2014/main" val="4280452512"/>
                    </a:ext>
                  </a:extLst>
                </a:gridCol>
              </a:tblGrid>
              <a:tr h="75706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КДК-2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700454"/>
                  </a:ext>
                </a:extLst>
              </a:tr>
              <a:tr h="626084">
                <a:tc rowSpan="2"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806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38495"/>
                  </a:ext>
                </a:extLst>
              </a:tr>
              <a:tr h="559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государственная/муниципальная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2223121"/>
                  </a:ext>
                </a:extLst>
              </a:tr>
              <a:tr h="247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305353"/>
                  </a:ext>
                </a:extLst>
              </a:tr>
              <a:tr h="14343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коллективных договоров, действующих в организациях относящихся к субъектам малого предпринимательства, всего (ед.)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958565"/>
                  </a:ext>
                </a:extLst>
              </a:tr>
              <a:tr h="13235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колдоговоров, прошедших уведомительную регистрацию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коллективных договоров, прошедших уведомительную регистрацию в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соответствующем органе по труду, всего (ед.)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82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764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7D91E3-3CED-E073-09F6-6450C0C2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22293D00-9ED0-6CBC-D761-8035AD9D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700593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(для территориальной организации Профсоюза)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D65F926-16D5-C6F1-B47A-8475FAA39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43112"/>
              </p:ext>
            </p:extLst>
          </p:nvPr>
        </p:nvGraphicFramePr>
        <p:xfrm>
          <a:off x="454402" y="889238"/>
          <a:ext cx="11283195" cy="52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756">
                  <a:extLst>
                    <a:ext uri="{9D8B030D-6E8A-4147-A177-3AD203B41FA5}">
                      <a16:colId xmlns:a16="http://schemas.microsoft.com/office/drawing/2014/main" val="4187120362"/>
                    </a:ext>
                  </a:extLst>
                </a:gridCol>
                <a:gridCol w="449945">
                  <a:extLst>
                    <a:ext uri="{9D8B030D-6E8A-4147-A177-3AD203B41FA5}">
                      <a16:colId xmlns:a16="http://schemas.microsoft.com/office/drawing/2014/main" val="230280882"/>
                    </a:ext>
                  </a:extLst>
                </a:gridCol>
                <a:gridCol w="570310">
                  <a:extLst>
                    <a:ext uri="{9D8B030D-6E8A-4147-A177-3AD203B41FA5}">
                      <a16:colId xmlns:a16="http://schemas.microsoft.com/office/drawing/2014/main" val="725386593"/>
                    </a:ext>
                  </a:extLst>
                </a:gridCol>
                <a:gridCol w="950341">
                  <a:extLst>
                    <a:ext uri="{9D8B030D-6E8A-4147-A177-3AD203B41FA5}">
                      <a16:colId xmlns:a16="http://schemas.microsoft.com/office/drawing/2014/main" val="3436587640"/>
                    </a:ext>
                  </a:extLst>
                </a:gridCol>
                <a:gridCol w="794351">
                  <a:extLst>
                    <a:ext uri="{9D8B030D-6E8A-4147-A177-3AD203B41FA5}">
                      <a16:colId xmlns:a16="http://schemas.microsoft.com/office/drawing/2014/main" val="4121222636"/>
                    </a:ext>
                  </a:extLst>
                </a:gridCol>
                <a:gridCol w="2212223">
                  <a:extLst>
                    <a:ext uri="{9D8B030D-6E8A-4147-A177-3AD203B41FA5}">
                      <a16:colId xmlns:a16="http://schemas.microsoft.com/office/drawing/2014/main" val="359403662"/>
                    </a:ext>
                  </a:extLst>
                </a:gridCol>
                <a:gridCol w="614981">
                  <a:extLst>
                    <a:ext uri="{9D8B030D-6E8A-4147-A177-3AD203B41FA5}">
                      <a16:colId xmlns:a16="http://schemas.microsoft.com/office/drawing/2014/main" val="3395128443"/>
                    </a:ext>
                  </a:extLst>
                </a:gridCol>
                <a:gridCol w="683313">
                  <a:extLst>
                    <a:ext uri="{9D8B030D-6E8A-4147-A177-3AD203B41FA5}">
                      <a16:colId xmlns:a16="http://schemas.microsoft.com/office/drawing/2014/main" val="1916395147"/>
                    </a:ext>
                  </a:extLst>
                </a:gridCol>
                <a:gridCol w="726019">
                  <a:extLst>
                    <a:ext uri="{9D8B030D-6E8A-4147-A177-3AD203B41FA5}">
                      <a16:colId xmlns:a16="http://schemas.microsoft.com/office/drawing/2014/main" val="1123412238"/>
                    </a:ext>
                  </a:extLst>
                </a:gridCol>
                <a:gridCol w="737482">
                  <a:extLst>
                    <a:ext uri="{9D8B030D-6E8A-4147-A177-3AD203B41FA5}">
                      <a16:colId xmlns:a16="http://schemas.microsoft.com/office/drawing/2014/main" val="1425802053"/>
                    </a:ext>
                  </a:extLst>
                </a:gridCol>
                <a:gridCol w="697474">
                  <a:extLst>
                    <a:ext uri="{9D8B030D-6E8A-4147-A177-3AD203B41FA5}">
                      <a16:colId xmlns:a16="http://schemas.microsoft.com/office/drawing/2014/main" val="4280452512"/>
                    </a:ext>
                  </a:extLst>
                </a:gridCol>
              </a:tblGrid>
              <a:tr h="59489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КДК-2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700454"/>
                  </a:ext>
                </a:extLst>
              </a:tr>
              <a:tr h="491965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indent="806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38495"/>
                  </a:ext>
                </a:extLst>
              </a:tr>
              <a:tr h="166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endParaRPr lang="ru-RU" b="1" dirty="0"/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2223121"/>
                  </a:ext>
                </a:extLst>
              </a:tr>
              <a:tr h="491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государственная/муниципальная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651256"/>
                  </a:ext>
                </a:extLst>
              </a:tr>
              <a:tr h="194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305353"/>
                  </a:ext>
                </a:extLst>
              </a:tr>
              <a:tr h="31022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колдоговоров, в которых установлена минимальная заработная плата в организации на уровне не ниже регионального прожиточного минимума трудоспособного населения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107950" algn="l"/>
                        </a:tabLst>
                        <a:defRPr/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 Количество коллективных договоров предусматривающих положение по: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163306"/>
                  </a:ext>
                </a:extLst>
              </a:tr>
              <a:tr h="1082430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107950" algn="l"/>
                        </a:tabLst>
                        <a:defRPr/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установлению минимальной заработной платы в организации не ниже регионального прожиточного минимума трудоспособного населения (ед.)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958565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107950" algn="l"/>
                        </a:tabLst>
                        <a:defRPr/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установлению минимальной заработной платы в организации выше МРОТ (ед.)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825529"/>
                  </a:ext>
                </a:extLst>
              </a:tr>
              <a:tr h="7298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107950" algn="l"/>
                        </a:tabLst>
                        <a:defRPr/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установлению минимальной тарифной ставки, окладов (должностных окладов) не ниже МРОТ (ед.)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978533"/>
                  </a:ext>
                </a:extLst>
              </a:tr>
              <a:tr h="5367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колдоговоров, в которых установлен порядок индексации заработной платы в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 порядку проведения индексации заработной платы в организации (ед.)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218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311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7D91E3-3CED-E073-09F6-6450C0C2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22293D00-9ED0-6CBC-D761-8035AD9D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467" y="188645"/>
            <a:ext cx="9612188" cy="700593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(для территориальной организации Профсоюза)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D65F926-16D5-C6F1-B47A-8475FAA39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11712"/>
              </p:ext>
            </p:extLst>
          </p:nvPr>
        </p:nvGraphicFramePr>
        <p:xfrm>
          <a:off x="454402" y="889238"/>
          <a:ext cx="11283195" cy="4319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756">
                  <a:extLst>
                    <a:ext uri="{9D8B030D-6E8A-4147-A177-3AD203B41FA5}">
                      <a16:colId xmlns:a16="http://schemas.microsoft.com/office/drawing/2014/main" val="4187120362"/>
                    </a:ext>
                  </a:extLst>
                </a:gridCol>
                <a:gridCol w="449945">
                  <a:extLst>
                    <a:ext uri="{9D8B030D-6E8A-4147-A177-3AD203B41FA5}">
                      <a16:colId xmlns:a16="http://schemas.microsoft.com/office/drawing/2014/main" val="230280882"/>
                    </a:ext>
                  </a:extLst>
                </a:gridCol>
                <a:gridCol w="570310">
                  <a:extLst>
                    <a:ext uri="{9D8B030D-6E8A-4147-A177-3AD203B41FA5}">
                      <a16:colId xmlns:a16="http://schemas.microsoft.com/office/drawing/2014/main" val="725386593"/>
                    </a:ext>
                  </a:extLst>
                </a:gridCol>
                <a:gridCol w="950341">
                  <a:extLst>
                    <a:ext uri="{9D8B030D-6E8A-4147-A177-3AD203B41FA5}">
                      <a16:colId xmlns:a16="http://schemas.microsoft.com/office/drawing/2014/main" val="3436587640"/>
                    </a:ext>
                  </a:extLst>
                </a:gridCol>
                <a:gridCol w="794351">
                  <a:extLst>
                    <a:ext uri="{9D8B030D-6E8A-4147-A177-3AD203B41FA5}">
                      <a16:colId xmlns:a16="http://schemas.microsoft.com/office/drawing/2014/main" val="4121222636"/>
                    </a:ext>
                  </a:extLst>
                </a:gridCol>
                <a:gridCol w="2212223">
                  <a:extLst>
                    <a:ext uri="{9D8B030D-6E8A-4147-A177-3AD203B41FA5}">
                      <a16:colId xmlns:a16="http://schemas.microsoft.com/office/drawing/2014/main" val="359403662"/>
                    </a:ext>
                  </a:extLst>
                </a:gridCol>
                <a:gridCol w="614981">
                  <a:extLst>
                    <a:ext uri="{9D8B030D-6E8A-4147-A177-3AD203B41FA5}">
                      <a16:colId xmlns:a16="http://schemas.microsoft.com/office/drawing/2014/main" val="3395128443"/>
                    </a:ext>
                  </a:extLst>
                </a:gridCol>
                <a:gridCol w="683313">
                  <a:extLst>
                    <a:ext uri="{9D8B030D-6E8A-4147-A177-3AD203B41FA5}">
                      <a16:colId xmlns:a16="http://schemas.microsoft.com/office/drawing/2014/main" val="1916395147"/>
                    </a:ext>
                  </a:extLst>
                </a:gridCol>
                <a:gridCol w="726019">
                  <a:extLst>
                    <a:ext uri="{9D8B030D-6E8A-4147-A177-3AD203B41FA5}">
                      <a16:colId xmlns:a16="http://schemas.microsoft.com/office/drawing/2014/main" val="1123412238"/>
                    </a:ext>
                  </a:extLst>
                </a:gridCol>
                <a:gridCol w="737482">
                  <a:extLst>
                    <a:ext uri="{9D8B030D-6E8A-4147-A177-3AD203B41FA5}">
                      <a16:colId xmlns:a16="http://schemas.microsoft.com/office/drawing/2014/main" val="1425802053"/>
                    </a:ext>
                  </a:extLst>
                </a:gridCol>
                <a:gridCol w="697474">
                  <a:extLst>
                    <a:ext uri="{9D8B030D-6E8A-4147-A177-3AD203B41FA5}">
                      <a16:colId xmlns:a16="http://schemas.microsoft.com/office/drawing/2014/main" val="4280452512"/>
                    </a:ext>
                  </a:extLst>
                </a:gridCol>
              </a:tblGrid>
              <a:tr h="59489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КДК-2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700454"/>
                  </a:ext>
                </a:extLst>
              </a:tr>
              <a:tr h="491965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indent="806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предприятиях (в организациях) по формам собственности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38495"/>
                  </a:ext>
                </a:extLst>
              </a:tr>
              <a:tr h="166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endParaRPr lang="ru-RU" b="1" dirty="0"/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2223121"/>
                  </a:ext>
                </a:extLst>
              </a:tr>
              <a:tr h="491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государственная/муниципальная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651256"/>
                  </a:ext>
                </a:extLst>
              </a:tr>
              <a:tr h="194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305353"/>
                  </a:ext>
                </a:extLst>
              </a:tr>
              <a:tr h="31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08. Представители работников при проведении коллективных переговоров по заключению организацией коллективного договора: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967178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первичная профсоюзная организация (ед.)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871958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представительный орган (ед.)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825529"/>
                  </a:ext>
                </a:extLst>
              </a:tr>
              <a:tr h="7298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представители работников (ед.)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978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655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1957F2-DABA-D6D0-9ECE-3D1697DC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DE16580-8E67-2170-947D-88D100A5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61" y="1821548"/>
            <a:ext cx="16621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E7B08D0-1AAC-CCC6-DC49-E4D65E53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246060"/>
              </p:ext>
            </p:extLst>
          </p:nvPr>
        </p:nvGraphicFramePr>
        <p:xfrm>
          <a:off x="554961" y="929917"/>
          <a:ext cx="10195648" cy="510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255">
                  <a:extLst>
                    <a:ext uri="{9D8B030D-6E8A-4147-A177-3AD203B41FA5}">
                      <a16:colId xmlns:a16="http://schemas.microsoft.com/office/drawing/2014/main" val="793805749"/>
                    </a:ext>
                  </a:extLst>
                </a:gridCol>
                <a:gridCol w="748624">
                  <a:extLst>
                    <a:ext uri="{9D8B030D-6E8A-4147-A177-3AD203B41FA5}">
                      <a16:colId xmlns:a16="http://schemas.microsoft.com/office/drawing/2014/main" val="4133860856"/>
                    </a:ext>
                  </a:extLst>
                </a:gridCol>
                <a:gridCol w="561007">
                  <a:extLst>
                    <a:ext uri="{9D8B030D-6E8A-4147-A177-3AD203B41FA5}">
                      <a16:colId xmlns:a16="http://schemas.microsoft.com/office/drawing/2014/main" val="2707529701"/>
                    </a:ext>
                  </a:extLst>
                </a:gridCol>
                <a:gridCol w="3982340">
                  <a:extLst>
                    <a:ext uri="{9D8B030D-6E8A-4147-A177-3AD203B41FA5}">
                      <a16:colId xmlns:a16="http://schemas.microsoft.com/office/drawing/2014/main" val="2146360358"/>
                    </a:ext>
                  </a:extLst>
                </a:gridCol>
                <a:gridCol w="700755">
                  <a:extLst>
                    <a:ext uri="{9D8B030D-6E8A-4147-A177-3AD203B41FA5}">
                      <a16:colId xmlns:a16="http://schemas.microsoft.com/office/drawing/2014/main" val="2758288687"/>
                    </a:ext>
                  </a:extLst>
                </a:gridCol>
                <a:gridCol w="777667">
                  <a:extLst>
                    <a:ext uri="{9D8B030D-6E8A-4147-A177-3AD203B41FA5}">
                      <a16:colId xmlns:a16="http://schemas.microsoft.com/office/drawing/2014/main" val="3013742279"/>
                    </a:ext>
                  </a:extLst>
                </a:gridCol>
              </a:tblGrid>
              <a:tr h="58977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КДК-2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27011"/>
                  </a:ext>
                </a:extLst>
              </a:tr>
              <a:tr h="378444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66040"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66040"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9822456"/>
                  </a:ext>
                </a:extLst>
              </a:tr>
              <a:tr h="4579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82474"/>
                  </a:ext>
                </a:extLst>
              </a:tr>
              <a:tr h="433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соглашений, всего (сумма строк: 07.1-07.3) из них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соглашений, всего (сумма строк 09.1-09.6)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(ед.)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472582"/>
                  </a:ext>
                </a:extLst>
              </a:tr>
              <a:tr h="26246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федеральных отраслевых соглашений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региональных трехсторонних соглашений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565406"/>
                  </a:ext>
                </a:extLst>
              </a:tr>
              <a:tr h="41019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отраслевых, заключенных на региональном уровне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отраслевых соглашений, заключенных на федеральном уровне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956811"/>
                  </a:ext>
                </a:extLst>
              </a:tr>
              <a:tr h="4016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отраслевых, заключенных на территориальном уровне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отраслевых соглашений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заключенных на региональном уровне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811900"/>
                  </a:ext>
                </a:extLst>
              </a:tr>
              <a:tr h="427290">
                <a:tc>
                  <a:txBody>
                    <a:bodyPr/>
                    <a:lstStyle/>
                    <a:p>
                      <a:pPr algn="just"/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отраслевых соглашений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заключенных на территориальном уровне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09.4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653722"/>
                  </a:ext>
                </a:extLst>
              </a:tr>
              <a:tr h="427289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территориальных двух/трехсторонних соглашений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09.5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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685588"/>
                  </a:ext>
                </a:extLst>
              </a:tr>
              <a:tr h="427290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региональных соглашений о минимальной заработной плате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09.6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220638"/>
                  </a:ext>
                </a:extLst>
              </a:tr>
              <a:tr h="433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иных соглашений по отдельным направлениям регулирования социально-трудовых отношений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иных соглашений по отдельным направлениям регулирования социально-трудовых отношений,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 учета соглашения о региональной минимальной заработной плате всего (ед.)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9684817"/>
                  </a:ext>
                </a:extLst>
              </a:tr>
            </a:tbl>
          </a:graphicData>
        </a:graphic>
      </p:graphicFrame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88B658F2-9B32-FF56-1BB1-9AA85426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467" y="188645"/>
            <a:ext cx="9612188" cy="700593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(для территориальной организации Профсоюза)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1">
            <a:extLst>
              <a:ext uri="{FF2B5EF4-FFF2-40B4-BE49-F238E27FC236}">
                <a16:creationId xmlns:a16="http://schemas.microsoft.com/office/drawing/2014/main" id="{BE767092-A5AA-95B7-588F-493B75EF4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07" y="6073898"/>
            <a:ext cx="10357502" cy="64633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Строки 09-09.6 заполняются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основании имеющихся данных о количестве соглашений, а не на основании отчётов по форме КДК-1 	</a:t>
            </a:r>
          </a:p>
          <a:p>
            <a:pPr indent="457200" algn="just">
              <a:spcBef>
                <a:spcPts val="0"/>
              </a:spcBef>
            </a:pPr>
            <a:endParaRPr lang="ru-RU" sz="1600" b="0" cap="none" spc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ull_QPLV4a6R.jpg">
            <a:extLst>
              <a:ext uri="{FF2B5EF4-FFF2-40B4-BE49-F238E27FC236}">
                <a16:creationId xmlns:a16="http://schemas.microsoft.com/office/drawing/2014/main" id="{23044334-FA3E-D729-32E7-0BF14F6E5A2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3107" y="6033218"/>
            <a:ext cx="508360" cy="44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8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1957F2-DABA-D6D0-9ECE-3D1697DC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DE16580-8E67-2170-947D-88D100A5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61" y="1821548"/>
            <a:ext cx="16621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E7B08D0-1AAC-CCC6-DC49-E4D65E53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345305"/>
              </p:ext>
            </p:extLst>
          </p:nvPr>
        </p:nvGraphicFramePr>
        <p:xfrm>
          <a:off x="529839" y="929918"/>
          <a:ext cx="10220770" cy="568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377">
                  <a:extLst>
                    <a:ext uri="{9D8B030D-6E8A-4147-A177-3AD203B41FA5}">
                      <a16:colId xmlns:a16="http://schemas.microsoft.com/office/drawing/2014/main" val="793805749"/>
                    </a:ext>
                  </a:extLst>
                </a:gridCol>
                <a:gridCol w="748624">
                  <a:extLst>
                    <a:ext uri="{9D8B030D-6E8A-4147-A177-3AD203B41FA5}">
                      <a16:colId xmlns:a16="http://schemas.microsoft.com/office/drawing/2014/main" val="4133860856"/>
                    </a:ext>
                  </a:extLst>
                </a:gridCol>
                <a:gridCol w="561007">
                  <a:extLst>
                    <a:ext uri="{9D8B030D-6E8A-4147-A177-3AD203B41FA5}">
                      <a16:colId xmlns:a16="http://schemas.microsoft.com/office/drawing/2014/main" val="2707529701"/>
                    </a:ext>
                  </a:extLst>
                </a:gridCol>
                <a:gridCol w="3982340">
                  <a:extLst>
                    <a:ext uri="{9D8B030D-6E8A-4147-A177-3AD203B41FA5}">
                      <a16:colId xmlns:a16="http://schemas.microsoft.com/office/drawing/2014/main" val="2146360358"/>
                    </a:ext>
                  </a:extLst>
                </a:gridCol>
                <a:gridCol w="700755">
                  <a:extLst>
                    <a:ext uri="{9D8B030D-6E8A-4147-A177-3AD203B41FA5}">
                      <a16:colId xmlns:a16="http://schemas.microsoft.com/office/drawing/2014/main" val="2758288687"/>
                    </a:ext>
                  </a:extLst>
                </a:gridCol>
                <a:gridCol w="777667">
                  <a:extLst>
                    <a:ext uri="{9D8B030D-6E8A-4147-A177-3AD203B41FA5}">
                      <a16:colId xmlns:a16="http://schemas.microsoft.com/office/drawing/2014/main" val="3013742279"/>
                    </a:ext>
                  </a:extLst>
                </a:gridCol>
              </a:tblGrid>
              <a:tr h="62196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КДК-2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27011"/>
                  </a:ext>
                </a:extLst>
              </a:tr>
              <a:tr h="3554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82474"/>
                  </a:ext>
                </a:extLst>
              </a:tr>
              <a:tr h="7513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организаций, в которых действуют организации профсоюза и которые не присоединились к федеральному отраслевому соглашению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организаций, в которых действуют организации профсоюза и которые не присоединились к федеральному отраслевому соглашению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всего (ед.)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9261490"/>
                  </a:ext>
                </a:extLst>
              </a:tr>
              <a:tr h="5611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организаций, в которых действует соглашение о минимальной заработной плате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организаций, на которые распространяется региональное соглашение о минимальной заработной плате, всего (ед.)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472582"/>
                  </a:ext>
                </a:extLst>
              </a:tr>
              <a:tr h="8465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работников организаций, в которых действуют организации профсоюза, всего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которых распространяется действие: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Списочная численность работников организаций, в которых действуют организации профсоюза,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которых распространяется действие: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504700"/>
                  </a:ext>
                </a:extLst>
              </a:tr>
              <a:tr h="2451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колдоговоров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коллективных договоров (чел.)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837910"/>
                  </a:ext>
                </a:extLst>
              </a:tr>
              <a:tr h="2451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региональных трехсторонних соглашений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565406"/>
                  </a:ext>
                </a:extLst>
              </a:tr>
              <a:tr h="383075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федеральных отраслевых соглашений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отраслевых соглашений, заключенных на федеральном уровне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956811"/>
                  </a:ext>
                </a:extLst>
              </a:tr>
              <a:tr h="375095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отраслевых, заключенных на региональном уровне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отраслевых соглашений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заключенных на региональном уровне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811900"/>
                  </a:ext>
                </a:extLst>
              </a:tr>
              <a:tr h="399037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отраслевых, заключенных на территориальном уровне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отраслевых соглашений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заключенных на территориальном уровне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653722"/>
                  </a:ext>
                </a:extLst>
              </a:tr>
              <a:tr h="399036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территориальных двух/трехсторонних соглашений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13.6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685588"/>
                  </a:ext>
                </a:extLst>
              </a:tr>
              <a:tr h="399037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соглашения о региональной минимальной заработной плате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  <a:p>
                      <a:pPr algn="ctr"/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региональных соглашений о минимальной заработной плате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220638"/>
                  </a:ext>
                </a:extLst>
              </a:tr>
            </a:tbl>
          </a:graphicData>
        </a:graphic>
      </p:graphicFrame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88B658F2-9B32-FF56-1BB1-9AA85426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467" y="188645"/>
            <a:ext cx="9612188" cy="700593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(для территориальной организации Профсоюза)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82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1957F2-DABA-D6D0-9ECE-3D1697DC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DE16580-8E67-2170-947D-88D100A5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61" y="1821548"/>
            <a:ext cx="16621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E7B08D0-1AAC-CCC6-DC49-E4D65E53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257810"/>
              </p:ext>
            </p:extLst>
          </p:nvPr>
        </p:nvGraphicFramePr>
        <p:xfrm>
          <a:off x="529839" y="929918"/>
          <a:ext cx="10220770" cy="4329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377">
                  <a:extLst>
                    <a:ext uri="{9D8B030D-6E8A-4147-A177-3AD203B41FA5}">
                      <a16:colId xmlns:a16="http://schemas.microsoft.com/office/drawing/2014/main" val="793805749"/>
                    </a:ext>
                  </a:extLst>
                </a:gridCol>
                <a:gridCol w="748624">
                  <a:extLst>
                    <a:ext uri="{9D8B030D-6E8A-4147-A177-3AD203B41FA5}">
                      <a16:colId xmlns:a16="http://schemas.microsoft.com/office/drawing/2014/main" val="4133860856"/>
                    </a:ext>
                  </a:extLst>
                </a:gridCol>
                <a:gridCol w="561007">
                  <a:extLst>
                    <a:ext uri="{9D8B030D-6E8A-4147-A177-3AD203B41FA5}">
                      <a16:colId xmlns:a16="http://schemas.microsoft.com/office/drawing/2014/main" val="2707529701"/>
                    </a:ext>
                  </a:extLst>
                </a:gridCol>
                <a:gridCol w="3982340">
                  <a:extLst>
                    <a:ext uri="{9D8B030D-6E8A-4147-A177-3AD203B41FA5}">
                      <a16:colId xmlns:a16="http://schemas.microsoft.com/office/drawing/2014/main" val="2146360358"/>
                    </a:ext>
                  </a:extLst>
                </a:gridCol>
                <a:gridCol w="700755">
                  <a:extLst>
                    <a:ext uri="{9D8B030D-6E8A-4147-A177-3AD203B41FA5}">
                      <a16:colId xmlns:a16="http://schemas.microsoft.com/office/drawing/2014/main" val="2758288687"/>
                    </a:ext>
                  </a:extLst>
                </a:gridCol>
                <a:gridCol w="777667">
                  <a:extLst>
                    <a:ext uri="{9D8B030D-6E8A-4147-A177-3AD203B41FA5}">
                      <a16:colId xmlns:a16="http://schemas.microsoft.com/office/drawing/2014/main" val="3013742279"/>
                    </a:ext>
                  </a:extLst>
                </a:gridCol>
              </a:tblGrid>
              <a:tr h="62196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КДК-2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27011"/>
                  </a:ext>
                </a:extLst>
              </a:tr>
              <a:tr h="3554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82474"/>
                  </a:ext>
                </a:extLst>
              </a:tr>
              <a:tr h="8465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работников организаций, в которых действуют организации профсоюза, всего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на которых распространяется действие: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работающих членов профсоюза, в том числе на которых распространяется действие: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504700"/>
                  </a:ext>
                </a:extLst>
              </a:tr>
              <a:tr h="2451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колдоговоров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коллективных договоров (чел.)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837910"/>
                  </a:ext>
                </a:extLst>
              </a:tr>
              <a:tr h="2451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региональных трехсторонних соглашений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565406"/>
                  </a:ext>
                </a:extLst>
              </a:tr>
              <a:tr h="383075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федеральных отраслевых соглашений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отраслевых соглашений, заключенных на федеральном уровне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956811"/>
                  </a:ext>
                </a:extLst>
              </a:tr>
              <a:tr h="375095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отраслевых, заключенных на региональном уровне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отраслевых соглашений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заключенных на региональном уровне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811900"/>
                  </a:ext>
                </a:extLst>
              </a:tr>
              <a:tr h="399037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отраслевых, заключенных на территориальном уровне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отраслевых соглашений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заключенных на территориальном уровне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653722"/>
                  </a:ext>
                </a:extLst>
              </a:tr>
              <a:tr h="399036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территориальных двух/трехсторонних соглашений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685588"/>
                  </a:ext>
                </a:extLst>
              </a:tr>
              <a:tr h="399037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соглашения о региональной минимальной заработной плате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  <a:p>
                      <a:pPr algn="ctr"/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региональных соглашений о минимальной заработной плате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220638"/>
                  </a:ext>
                </a:extLst>
              </a:tr>
            </a:tbl>
          </a:graphicData>
        </a:graphic>
      </p:graphicFrame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88B658F2-9B32-FF56-1BB1-9AA85426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467" y="188645"/>
            <a:ext cx="9612188" cy="700593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(для территориальной организации Профсоюза)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6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03DA7A6-52F0-377E-634C-4A4A99547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548680"/>
            <a:ext cx="9749654" cy="1767880"/>
          </a:xfrm>
        </p:spPr>
        <p:txBody>
          <a:bodyPr>
            <a:normAutofit fontScale="90000"/>
          </a:bodyPr>
          <a:lstStyle/>
          <a:p>
            <a:r>
              <a:rPr lang="ru-RU" sz="3500" b="1" spc="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профсоюзной отчетности по итогам коллективно-договорной кампании</a:t>
            </a:r>
            <a:br>
              <a:rPr lang="ru-RU" sz="3500" b="1" spc="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(утверждены  Постановлением Исполкома ФНПР № 2-7 от 15.02.2023</a:t>
            </a:r>
            <a:r>
              <a:rPr lang="ru-RU" sz="2700" dirty="0">
                <a:latin typeface="Times New Roman" panose="02020603050405020304" pitchFamily="18" charset="0"/>
                <a:cs typeface="Times New Roman" pitchFamily="18" charset="0"/>
              </a:rPr>
              <a:t>)</a:t>
            </a:r>
            <a:br>
              <a:rPr lang="ru-RU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1">
            <a:extLst>
              <a:ext uri="{FF2B5EF4-FFF2-40B4-BE49-F238E27FC236}">
                <a16:creationId xmlns:a16="http://schemas.microsoft.com/office/drawing/2014/main" id="{373B0D67-E740-D21D-46BA-C3BB4C37C481}"/>
              </a:ext>
            </a:extLst>
          </p:cNvPr>
          <p:cNvSpPr txBox="1">
            <a:spLocks/>
          </p:cNvSpPr>
          <p:nvPr/>
        </p:nvSpPr>
        <p:spPr>
          <a:xfrm>
            <a:off x="251520" y="2316560"/>
            <a:ext cx="9552880" cy="3724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7675" algn="just"/>
            <a:r>
              <a:rPr lang="ru-RU" sz="1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ФОРМ:</a:t>
            </a:r>
          </a:p>
          <a:p>
            <a:pPr indent="447675" algn="just">
              <a:buClrTx/>
              <a:buFont typeface="Wingdings" pitchFamily="2" charset="2"/>
              <a:buChar char="q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КДК-1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отчет об итогах коллективно-договорной кампании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организации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 первичных профсоюзных организаций);</a:t>
            </a:r>
          </a:p>
          <a:p>
            <a:pPr indent="447675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КДК-2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― отчет об итогах коллективно-договорной кампании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общероссийском (межрегиональном) профсоюзе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территориальной организации профсоюза);</a:t>
            </a:r>
          </a:p>
          <a:p>
            <a:pPr indent="447675">
              <a:buClr>
                <a:schemeClr val="tx1"/>
              </a:buClr>
              <a:buFont typeface="Wingdings" pitchFamily="2" charset="2"/>
              <a:buChar char="q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КДК-3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― отчет об итогах коллективно-договорной кампании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территориальном объединении организаций профсоюзов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buClr>
                <a:schemeClr val="tx1"/>
              </a:buClr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ВАЖНО: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Информационная записка – является неотъемлемой частью  отчета.</a:t>
            </a:r>
          </a:p>
          <a:p>
            <a:endParaRPr lang="ru-RU" dirty="0"/>
          </a:p>
        </p:txBody>
      </p:sp>
      <p:pic>
        <p:nvPicPr>
          <p:cNvPr id="8" name="Рисунок 7" descr="full_QPLV4a6R.jpg">
            <a:extLst>
              <a:ext uri="{FF2B5EF4-FFF2-40B4-BE49-F238E27FC236}">
                <a16:creationId xmlns:a16="http://schemas.microsoft.com/office/drawing/2014/main" id="{542CD9DC-72A5-359B-53BF-1F4BCBC12AE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6" y="4965700"/>
            <a:ext cx="437886" cy="457200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8F32DB7-7469-2E23-0745-D3D76163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80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EDCC9C-3FE1-B0DF-1AD3-4159052A6D67}"/>
              </a:ext>
            </a:extLst>
          </p:cNvPr>
          <p:cNvSpPr/>
          <p:nvPr/>
        </p:nvSpPr>
        <p:spPr>
          <a:xfrm>
            <a:off x="436228" y="1149293"/>
            <a:ext cx="9353724" cy="38505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2400" b="1" i="0" u="none" strike="noStrike" spc="300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СПАСИБО ЗА ВНИМАНИЕ!</a:t>
            </a:r>
            <a:endParaRPr lang="ru-RU" sz="2400" spc="300" dirty="0"/>
          </a:p>
        </p:txBody>
      </p:sp>
    </p:spTree>
    <p:extLst>
      <p:ext uri="{BB962C8B-B14F-4D97-AF65-F5344CB8AC3E}">
        <p14:creationId xmlns:p14="http://schemas.microsoft.com/office/powerpoint/2010/main" val="75349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E464A-DB00-A2C0-726E-4BD96ADC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pc="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Отличие от статистической отчетности по членству и профсоюзным органам</a:t>
            </a:r>
            <a:endParaRPr lang="ru-RU" dirty="0"/>
          </a:p>
        </p:txBody>
      </p:sp>
      <p:sp>
        <p:nvSpPr>
          <p:cNvPr id="4" name="Текст 1">
            <a:extLst>
              <a:ext uri="{FF2B5EF4-FFF2-40B4-BE49-F238E27FC236}">
                <a16:creationId xmlns:a16="http://schemas.microsoft.com/office/drawing/2014/main" id="{9329603A-58F1-11BA-F4E6-8289840306BF}"/>
              </a:ext>
            </a:extLst>
          </p:cNvPr>
          <p:cNvSpPr txBox="1">
            <a:spLocks/>
          </p:cNvSpPr>
          <p:nvPr/>
        </p:nvSpPr>
        <p:spPr>
          <a:xfrm>
            <a:off x="251520" y="2044700"/>
            <a:ext cx="8712968" cy="4025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7675" algn="just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предоставляется по состоянию </a:t>
            </a:r>
            <a:b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31 декабря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отчетного года.</a:t>
            </a:r>
          </a:p>
          <a:p>
            <a:pPr indent="447675" algn="just"/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2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учитываются:</a:t>
            </a:r>
          </a:p>
          <a:p>
            <a:pPr indent="447675" algn="just">
              <a:buClrTx/>
              <a:buFont typeface="Wingdings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неработающие пенсионеры;</a:t>
            </a:r>
          </a:p>
          <a:p>
            <a:pPr indent="447675" algn="just">
              <a:buClrTx/>
              <a:buFont typeface="Wingdings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студенты;</a:t>
            </a:r>
          </a:p>
          <a:p>
            <a:pPr indent="447675" algn="just">
              <a:buClrTx/>
              <a:buFont typeface="Wingdings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временно не работающие.</a:t>
            </a:r>
          </a:p>
          <a:p>
            <a:pPr indent="447675" algn="just"/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категории людей не состоят в трудовых отношениях.</a:t>
            </a:r>
          </a:p>
          <a:p>
            <a:endParaRPr lang="ru-RU" dirty="0"/>
          </a:p>
        </p:txBody>
      </p:sp>
      <p:pic>
        <p:nvPicPr>
          <p:cNvPr id="5" name="Рисунок 4" descr="230115_1_1669005790_1669005919.jpg">
            <a:extLst>
              <a:ext uri="{FF2B5EF4-FFF2-40B4-BE49-F238E27FC236}">
                <a16:creationId xmlns:a16="http://schemas.microsoft.com/office/drawing/2014/main" id="{0AB32651-6F90-108B-9273-40D135734E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819400"/>
            <a:ext cx="2565400" cy="2019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21A62C-BF2B-224E-6657-6240D05C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4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0266"/>
          </a:xfr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Схема отчетности КДК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74002" y="6048221"/>
            <a:ext cx="883537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7334" y="1556792"/>
            <a:ext cx="8587018" cy="576064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Первичная профсоюзная организация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799854" y="2132856"/>
            <a:ext cx="720080" cy="51306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7334" y="2670696"/>
            <a:ext cx="8596668" cy="576064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Территориальная организация Профсоюза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702591" y="5075892"/>
            <a:ext cx="792088" cy="63935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104112" y="5075892"/>
            <a:ext cx="792088" cy="657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7334" y="3933056"/>
            <a:ext cx="4212166" cy="1142836"/>
          </a:xfrm>
          <a:prstGeom prst="rect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Отдел социально-трудовых отношений и социального партнерства аппарата Профсоюза работников АПК РФ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10200" y="3933055"/>
            <a:ext cx="3854152" cy="1142836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Территориальное объединение организаций профсоюзов</a:t>
            </a:r>
          </a:p>
        </p:txBody>
      </p:sp>
      <p:sp>
        <p:nvSpPr>
          <p:cNvPr id="14" name="Двойная стрелка влево/вверх 13"/>
          <p:cNvSpPr/>
          <p:nvPr/>
        </p:nvSpPr>
        <p:spPr>
          <a:xfrm rot="13236815">
            <a:off x="4940843" y="3387009"/>
            <a:ext cx="896144" cy="822645"/>
          </a:xfrm>
          <a:prstGeom prst="leftUpArrow">
            <a:avLst>
              <a:gd name="adj1" fmla="val 25000"/>
              <a:gd name="adj2" fmla="val 20979"/>
              <a:gd name="adj3" fmla="val 25000"/>
            </a:avLst>
          </a:prstGeom>
          <a:ln w="127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684" y="5760439"/>
            <a:ext cx="8596668" cy="531683"/>
          </a:xfrm>
          <a:prstGeom prst="round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Департамент социально-трудовых отношений и социального партнерства Аппарата ФНПР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56040" y="227687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Georgia" panose="02040502050405020303" pitchFamily="18" charset="0"/>
              </a:rPr>
              <a:t>Срок:</a:t>
            </a:r>
            <a:r>
              <a:rPr lang="ru-RU" dirty="0">
                <a:latin typeface="Georgia" panose="02040502050405020303" pitchFamily="18" charset="0"/>
              </a:rPr>
              <a:t> 01 февраля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00056" y="34290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Georgia" panose="02040502050405020303" pitchFamily="18" charset="0"/>
              </a:rPr>
              <a:t>Срок:</a:t>
            </a:r>
            <a:r>
              <a:rPr lang="ru-RU" dirty="0">
                <a:latin typeface="Georgia" panose="02040502050405020303" pitchFamily="18" charset="0"/>
              </a:rPr>
              <a:t> 15 февраля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87888" y="51571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Georgia" panose="02040502050405020303" pitchFamily="18" charset="0"/>
              </a:rPr>
              <a:t>Срок:</a:t>
            </a:r>
            <a:r>
              <a:rPr lang="ru-RU" dirty="0">
                <a:latin typeface="Georgia" panose="02040502050405020303" pitchFamily="18" charset="0"/>
              </a:rPr>
              <a:t> 01 марта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04900" y="1968500"/>
            <a:ext cx="8597900" cy="407286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Информационная записка</a:t>
            </a:r>
          </a:p>
          <a:p>
            <a:pPr>
              <a:spcBef>
                <a:spcPts val="0"/>
              </a:spcBef>
            </a:pPr>
            <a:endParaRPr lang="ru-RU" sz="1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Вместе с соответствующей формой территориальная организация профсоюза, общероссийский (межрегиональный) профсоюз и территориальное объединение организаций профсоюзов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представляют развёрнутую информацию об итогах коллективно-договорной кампании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отчётном году и о ходе выполнения соглашений и коллективных договоров, подготовленную в соответствии с утвержденными рекомендациями (приложение №6 Постановления Исполкома ФНПР №2-7 от 15.02.2023).</a:t>
            </a:r>
          </a:p>
          <a:p>
            <a:pPr indent="457200" algn="just">
              <a:spcBef>
                <a:spcPts val="0"/>
              </a:spcBef>
            </a:pPr>
            <a:endParaRPr lang="ru-RU" sz="17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7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Информационная записка должна содержать:</a:t>
            </a:r>
          </a:p>
          <a:p>
            <a:pPr indent="457200" algn="just">
              <a:spcBef>
                <a:spcPts val="0"/>
              </a:spcBef>
              <a:buClr>
                <a:schemeClr val="tx1"/>
              </a:buClr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― информацию о выполнении действовавших в отчётном году соглашений и коллективных договоров;</a:t>
            </a:r>
          </a:p>
          <a:p>
            <a:pPr indent="457200" algn="just">
              <a:spcBef>
                <a:spcPts val="0"/>
              </a:spcBef>
              <a:buClr>
                <a:schemeClr val="tx1"/>
              </a:buClr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―  информацию о ходе проводимых в отчётном году коллективных переговоров;</a:t>
            </a:r>
          </a:p>
          <a:p>
            <a:pPr indent="457200" algn="just">
              <a:spcBef>
                <a:spcPts val="0"/>
              </a:spcBef>
              <a:buClr>
                <a:schemeClr val="tx1"/>
              </a:buClr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― информацию о содержании заключённых в отчетном году соглашений  и коллективных договоров.</a:t>
            </a:r>
          </a:p>
          <a:p>
            <a:pPr indent="457200" algn="just">
              <a:spcBef>
                <a:spcPts val="0"/>
              </a:spcBef>
            </a:pP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04900" y="188640"/>
            <a:ext cx="8343900" cy="1779860"/>
          </a:xfrm>
        </p:spPr>
        <p:txBody>
          <a:bodyPr anchor="ctr"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представления сведений об итогах коллективно-договорной кампании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BB7307-7C08-FF95-F774-A97DCAF7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5783" y="6041362"/>
            <a:ext cx="82296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66EDC81-9735-0DAE-AA66-372AE74F8F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28" t="11233" r="25545" b="20852"/>
          <a:stretch/>
        </p:blipFill>
        <p:spPr>
          <a:xfrm>
            <a:off x="1224793" y="303484"/>
            <a:ext cx="8422546" cy="6416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8751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1957F2-DABA-D6D0-9ECE-3D1697DC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DE16580-8E67-2170-947D-88D100A5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61" y="1821548"/>
            <a:ext cx="16621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AE92C0B1-5B6B-283B-BB90-619B04C7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847" y="377506"/>
            <a:ext cx="8556328" cy="485620"/>
          </a:xfrm>
        </p:spPr>
        <p:txBody>
          <a:bodyPr anchor="ctr">
            <a:noAutofit/>
          </a:bodyPr>
          <a:lstStyle/>
          <a:p>
            <a:pPr algn="ctr"/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E7B08D0-1AAC-CCC6-DC49-E4D65E53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03013"/>
              </p:ext>
            </p:extLst>
          </p:nvPr>
        </p:nvGraphicFramePr>
        <p:xfrm>
          <a:off x="554443" y="955554"/>
          <a:ext cx="10050886" cy="514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622">
                  <a:extLst>
                    <a:ext uri="{9D8B030D-6E8A-4147-A177-3AD203B41FA5}">
                      <a16:colId xmlns:a16="http://schemas.microsoft.com/office/drawing/2014/main" val="793805749"/>
                    </a:ext>
                  </a:extLst>
                </a:gridCol>
                <a:gridCol w="737995">
                  <a:extLst>
                    <a:ext uri="{9D8B030D-6E8A-4147-A177-3AD203B41FA5}">
                      <a16:colId xmlns:a16="http://schemas.microsoft.com/office/drawing/2014/main" val="4133860856"/>
                    </a:ext>
                  </a:extLst>
                </a:gridCol>
                <a:gridCol w="910826">
                  <a:extLst>
                    <a:ext uri="{9D8B030D-6E8A-4147-A177-3AD203B41FA5}">
                      <a16:colId xmlns:a16="http://schemas.microsoft.com/office/drawing/2014/main" val="2707529701"/>
                    </a:ext>
                  </a:extLst>
                </a:gridCol>
                <a:gridCol w="3316286">
                  <a:extLst>
                    <a:ext uri="{9D8B030D-6E8A-4147-A177-3AD203B41FA5}">
                      <a16:colId xmlns:a16="http://schemas.microsoft.com/office/drawing/2014/main" val="2146360358"/>
                    </a:ext>
                  </a:extLst>
                </a:gridCol>
                <a:gridCol w="769121">
                  <a:extLst>
                    <a:ext uri="{9D8B030D-6E8A-4147-A177-3AD203B41FA5}">
                      <a16:colId xmlns:a16="http://schemas.microsoft.com/office/drawing/2014/main" val="2758288687"/>
                    </a:ext>
                  </a:extLst>
                </a:gridCol>
                <a:gridCol w="940036">
                  <a:extLst>
                    <a:ext uri="{9D8B030D-6E8A-4147-A177-3AD203B41FA5}">
                      <a16:colId xmlns:a16="http://schemas.microsoft.com/office/drawing/2014/main" val="301374227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КДК-1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27011"/>
                  </a:ext>
                </a:extLst>
              </a:tr>
              <a:tr h="506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82474"/>
                  </a:ext>
                </a:extLst>
              </a:tr>
              <a:tr h="479342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Форма собственности организации: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Форма собственности организации: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472582"/>
                  </a:ext>
                </a:extLst>
              </a:tr>
              <a:tr h="479342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  <a:tabLst>
                          <a:tab pos="-2705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государственная/ муниципальная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(да/нет)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565406"/>
                  </a:ext>
                </a:extLst>
              </a:tr>
              <a:tr h="479342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негосударственная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(да/нет)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956811"/>
                  </a:ext>
                </a:extLst>
              </a:tr>
              <a:tr h="479342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негосударственная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(да/нет)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811900"/>
                  </a:ext>
                </a:extLst>
              </a:tr>
              <a:tr h="479342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Организация относится к субъектам малого    предпринимательства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Организация относится к субъектам малого    предпринимательства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(да/нет)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653722"/>
                  </a:ext>
                </a:extLst>
              </a:tr>
              <a:tr h="479342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Численность работников в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Списочная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численность работников в организации, всего, 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685588"/>
                  </a:ext>
                </a:extLst>
              </a:tr>
              <a:tr h="479342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Численность членов профсоюза в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79705"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305"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Численность членов профсоюза в организации, всего, 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220638"/>
                  </a:ext>
                </a:extLst>
              </a:tr>
              <a:tr h="479342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79705"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jus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Численность членов профсоюзов составляет более 50 процентов от списочного числа работников (да/нет)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9684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6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1957F2-DABA-D6D0-9ECE-3D1697DC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DE16580-8E67-2170-947D-88D100A5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61" y="1821548"/>
            <a:ext cx="16621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AE92C0B1-5B6B-283B-BB90-619B04C7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847" y="377506"/>
            <a:ext cx="8556328" cy="485620"/>
          </a:xfrm>
        </p:spPr>
        <p:txBody>
          <a:bodyPr anchor="ctr">
            <a:noAutofit/>
          </a:bodyPr>
          <a:lstStyle/>
          <a:p>
            <a:pPr algn="ctr"/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E7B08D0-1AAC-CCC6-DC49-E4D65E53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5365"/>
              </p:ext>
            </p:extLst>
          </p:nvPr>
        </p:nvGraphicFramePr>
        <p:xfrm>
          <a:off x="554443" y="955554"/>
          <a:ext cx="10050886" cy="536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622">
                  <a:extLst>
                    <a:ext uri="{9D8B030D-6E8A-4147-A177-3AD203B41FA5}">
                      <a16:colId xmlns:a16="http://schemas.microsoft.com/office/drawing/2014/main" val="793805749"/>
                    </a:ext>
                  </a:extLst>
                </a:gridCol>
                <a:gridCol w="737995">
                  <a:extLst>
                    <a:ext uri="{9D8B030D-6E8A-4147-A177-3AD203B41FA5}">
                      <a16:colId xmlns:a16="http://schemas.microsoft.com/office/drawing/2014/main" val="4133860856"/>
                    </a:ext>
                  </a:extLst>
                </a:gridCol>
                <a:gridCol w="910826">
                  <a:extLst>
                    <a:ext uri="{9D8B030D-6E8A-4147-A177-3AD203B41FA5}">
                      <a16:colId xmlns:a16="http://schemas.microsoft.com/office/drawing/2014/main" val="2707529701"/>
                    </a:ext>
                  </a:extLst>
                </a:gridCol>
                <a:gridCol w="3316286">
                  <a:extLst>
                    <a:ext uri="{9D8B030D-6E8A-4147-A177-3AD203B41FA5}">
                      <a16:colId xmlns:a16="http://schemas.microsoft.com/office/drawing/2014/main" val="2146360358"/>
                    </a:ext>
                  </a:extLst>
                </a:gridCol>
                <a:gridCol w="769121">
                  <a:extLst>
                    <a:ext uri="{9D8B030D-6E8A-4147-A177-3AD203B41FA5}">
                      <a16:colId xmlns:a16="http://schemas.microsoft.com/office/drawing/2014/main" val="2758288687"/>
                    </a:ext>
                  </a:extLst>
                </a:gridCol>
                <a:gridCol w="940036">
                  <a:extLst>
                    <a:ext uri="{9D8B030D-6E8A-4147-A177-3AD203B41FA5}">
                      <a16:colId xmlns:a16="http://schemas.microsoft.com/office/drawing/2014/main" val="3013742279"/>
                    </a:ext>
                  </a:extLst>
                </a:gridCol>
              </a:tblGrid>
              <a:tr h="58977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КДК-1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27011"/>
                  </a:ext>
                </a:extLst>
              </a:tr>
              <a:tr h="4579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82474"/>
                  </a:ext>
                </a:extLst>
              </a:tr>
              <a:tr h="433278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Распространяется ли на организацию действие отраслевого соглашения: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Распространяется ли на работников организации действие: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472582"/>
                  </a:ext>
                </a:extLst>
              </a:tr>
              <a:tr h="433278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заключенного на федеральном уровне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регионального трехстороннего соглашения (да/нет)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565406"/>
                  </a:ext>
                </a:extLst>
              </a:tr>
              <a:tr h="547651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заключенного на региональном уровне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отраслевого соглашения, заключенного на федеральном уровне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(да/нет)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956811"/>
                  </a:ext>
                </a:extLst>
              </a:tr>
              <a:tr h="547651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заключенного на территориальном уровне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отраслевого соглашения, заключенного на региональном уровне (да/нет)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811900"/>
                  </a:ext>
                </a:extLst>
              </a:tr>
              <a:tr h="547651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Распространяется ли на организацию действие соглашения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отраслевого соглашения, заключенного на территориальном уровне (да/нет)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653722"/>
                  </a:ext>
                </a:extLst>
              </a:tr>
              <a:tr h="547651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регионального трехстороннего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территориального двух/трехстороннего соглашения (да/нет)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685588"/>
                  </a:ext>
                </a:extLst>
              </a:tr>
              <a:tr h="547651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территориального трехстороннего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регионального соглашения о минимальной заработной плате (да/нет)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220638"/>
                  </a:ext>
                </a:extLst>
              </a:tr>
              <a:tr h="433278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регионального о минимальной заработной плате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9684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16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1957F2-DABA-D6D0-9ECE-3D1697DC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DE16580-8E67-2170-947D-88D100A5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61" y="1821548"/>
            <a:ext cx="16621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AE92C0B1-5B6B-283B-BB90-619B04C7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847" y="377506"/>
            <a:ext cx="8556328" cy="485620"/>
          </a:xfrm>
        </p:spPr>
        <p:txBody>
          <a:bodyPr anchor="ctr">
            <a:noAutofit/>
          </a:bodyPr>
          <a:lstStyle/>
          <a:p>
            <a:pPr algn="ctr"/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E7B08D0-1AAC-CCC6-DC49-E4D65E53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380778"/>
              </p:ext>
            </p:extLst>
          </p:nvPr>
        </p:nvGraphicFramePr>
        <p:xfrm>
          <a:off x="554442" y="955555"/>
          <a:ext cx="10093618" cy="553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515">
                  <a:extLst>
                    <a:ext uri="{9D8B030D-6E8A-4147-A177-3AD203B41FA5}">
                      <a16:colId xmlns:a16="http://schemas.microsoft.com/office/drawing/2014/main" val="793805749"/>
                    </a:ext>
                  </a:extLst>
                </a:gridCol>
                <a:gridCol w="763809">
                  <a:extLst>
                    <a:ext uri="{9D8B030D-6E8A-4147-A177-3AD203B41FA5}">
                      <a16:colId xmlns:a16="http://schemas.microsoft.com/office/drawing/2014/main" val="4133860856"/>
                    </a:ext>
                  </a:extLst>
                </a:gridCol>
                <a:gridCol w="961198">
                  <a:extLst>
                    <a:ext uri="{9D8B030D-6E8A-4147-A177-3AD203B41FA5}">
                      <a16:colId xmlns:a16="http://schemas.microsoft.com/office/drawing/2014/main" val="2707529701"/>
                    </a:ext>
                  </a:extLst>
                </a:gridCol>
                <a:gridCol w="3819047">
                  <a:extLst>
                    <a:ext uri="{9D8B030D-6E8A-4147-A177-3AD203B41FA5}">
                      <a16:colId xmlns:a16="http://schemas.microsoft.com/office/drawing/2014/main" val="2146360358"/>
                    </a:ext>
                  </a:extLst>
                </a:gridCol>
                <a:gridCol w="738063">
                  <a:extLst>
                    <a:ext uri="{9D8B030D-6E8A-4147-A177-3AD203B41FA5}">
                      <a16:colId xmlns:a16="http://schemas.microsoft.com/office/drawing/2014/main" val="2758288687"/>
                    </a:ext>
                  </a:extLst>
                </a:gridCol>
                <a:gridCol w="677986">
                  <a:extLst>
                    <a:ext uri="{9D8B030D-6E8A-4147-A177-3AD203B41FA5}">
                      <a16:colId xmlns:a16="http://schemas.microsoft.com/office/drawing/2014/main" val="3013742279"/>
                    </a:ext>
                  </a:extLst>
                </a:gridCol>
              </a:tblGrid>
              <a:tr h="61482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Предыдущая ф. КДК-1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20.07.2016 № 5-5)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ф. КДК-1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Исполкома ФНПР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15.02.2023 № 2-7)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27011"/>
                  </a:ext>
                </a:extLst>
              </a:tr>
              <a:tr h="5269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66040"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Поле для заполнения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82474"/>
                  </a:ext>
                </a:extLst>
              </a:tr>
              <a:tr h="702662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Наличие иных соглашений по отдельным направлениям регулирования социально-трудовых отношений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иных соглашений по отдельным направлениям регулирования социально-трудовых отношений организации,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 учета соглашений о региональной заработной плате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(ед.)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472582"/>
                  </a:ext>
                </a:extLst>
              </a:tr>
              <a:tr h="397760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ru-RU" sz="13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Наличие коллективного договора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82245" algn="l"/>
                        </a:tabLs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ru-RU" sz="13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коллективных договоров, действующих в организации</a:t>
                      </a:r>
                      <a:r>
                        <a:rPr lang="ru-RU" sz="13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(ед.)</a:t>
                      </a:r>
                      <a:r>
                        <a:rPr lang="ru-RU" sz="13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565406"/>
                  </a:ext>
                </a:extLst>
              </a:tr>
              <a:tr h="702662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коллективный договор прошел уведомительную регистрацию в органе по труду, всего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82245" algn="l"/>
                        </a:tabLs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b="1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действующих </a:t>
                      </a:r>
                      <a:r>
                        <a:rPr lang="ru-RU" sz="1300" b="1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коллективных договоров, прошедших уведомительную регистрацию в соответствующем органе по труду (ед.)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956811"/>
                  </a:ext>
                </a:extLst>
              </a:tr>
              <a:tr h="493202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ru-RU" sz="13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Год заключения и срок действия коллективного договора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ru-RU" sz="13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 Год заключения и срок действия коллективного договора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811900"/>
                  </a:ext>
                </a:extLst>
              </a:tr>
              <a:tr h="493202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 заключения действующего договора (в формате ГГГГ)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 заключения действующего договора (в формате «ГГГГ»,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например, «2022»)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653722"/>
                  </a:ext>
                </a:extLst>
              </a:tr>
              <a:tr h="493202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 действия договора (длительность в годах)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 действия договора (длительность в годах)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685588"/>
                  </a:ext>
                </a:extLst>
              </a:tr>
              <a:tr h="702662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отчетном году продлен срок действия договора, заключенного ранее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отчетном году продлен срок действия коллективного договора, заключённого ранее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(да/нет)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220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3946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1492</TotalTime>
  <Words>2919</Words>
  <Application>Microsoft Office PowerPoint</Application>
  <PresentationFormat>Широкоэкранный</PresentationFormat>
  <Paragraphs>691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Georgia</vt:lpstr>
      <vt:lpstr>Symbol</vt:lpstr>
      <vt:lpstr>Times New Roman</vt:lpstr>
      <vt:lpstr>Trebuchet MS</vt:lpstr>
      <vt:lpstr>Wingdings</vt:lpstr>
      <vt:lpstr>Wingdings 3</vt:lpstr>
      <vt:lpstr>Аспект</vt:lpstr>
      <vt:lpstr>О действующих формах коллективно-договорной кампании 2023 года</vt:lpstr>
      <vt:lpstr>Формы профсоюзной отчетности по итогам коллективно-договорной кампании (утверждены  Постановлением Исполкома ФНПР № 2-7 от 15.02.2023) </vt:lpstr>
      <vt:lpstr>Отличие от статистической отчетности по членству и профсоюзным органам</vt:lpstr>
      <vt:lpstr>Схема отчетности КДК</vt:lpstr>
      <vt:lpstr>Порядок представления сведений об итогах коллективно-договорной кампании</vt:lpstr>
      <vt:lpstr>Презентация PowerPoint</vt:lpstr>
      <vt:lpstr> Форма КДК-1  </vt:lpstr>
      <vt:lpstr> Форма КДК-1  </vt:lpstr>
      <vt:lpstr> Форма КДК-1  </vt:lpstr>
      <vt:lpstr> Форма КДК-1  </vt:lpstr>
      <vt:lpstr> Форма КДК-1  </vt:lpstr>
      <vt:lpstr>Форма КДК-2 (для территориальной организации Профсоюза)</vt:lpstr>
      <vt:lpstr>Форма КДК-2 (для территориальной организации Профсоюза)</vt:lpstr>
      <vt:lpstr>Форма КДК-2 (для территориальной организации Профсоюза)</vt:lpstr>
      <vt:lpstr>Форма КДК-2 (для территориальной организации Профсоюза)</vt:lpstr>
      <vt:lpstr>Форма КДК-2 (для территориальной организации Профсоюза)</vt:lpstr>
      <vt:lpstr>Форма КДК-2 (для территориальной организации Профсоюза)</vt:lpstr>
      <vt:lpstr>Форма КДК-2 (для территориальной организации Профсоюза)</vt:lpstr>
      <vt:lpstr>Форма КДК-2 (для территориальной организации Профсоюза)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Заполнение формы КДК-2 (исправленная) на основании отчетов по форме КДК-1</dc:title>
  <dc:creator>APKpressa@outlook.com</dc:creator>
  <cp:lastModifiedBy>Koroleva</cp:lastModifiedBy>
  <cp:revision>124</cp:revision>
  <dcterms:created xsi:type="dcterms:W3CDTF">2021-02-02T13:29:01Z</dcterms:created>
  <dcterms:modified xsi:type="dcterms:W3CDTF">2024-01-17T11:20:43Z</dcterms:modified>
</cp:coreProperties>
</file>